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87" r:id="rId2"/>
    <p:sldId id="289" r:id="rId3"/>
    <p:sldId id="290" r:id="rId4"/>
    <p:sldId id="292" r:id="rId5"/>
    <p:sldId id="293" r:id="rId6"/>
    <p:sldId id="318" r:id="rId7"/>
    <p:sldId id="311" r:id="rId8"/>
    <p:sldId id="312" r:id="rId9"/>
    <p:sldId id="314" r:id="rId10"/>
    <p:sldId id="315" r:id="rId11"/>
    <p:sldId id="326" r:id="rId12"/>
    <p:sldId id="313" r:id="rId13"/>
    <p:sldId id="316" r:id="rId14"/>
    <p:sldId id="327" r:id="rId15"/>
    <p:sldId id="299" r:id="rId16"/>
    <p:sldId id="302" r:id="rId17"/>
    <p:sldId id="317" r:id="rId18"/>
    <p:sldId id="320" r:id="rId19"/>
    <p:sldId id="322" r:id="rId20"/>
    <p:sldId id="323" r:id="rId21"/>
    <p:sldId id="325" r:id="rId22"/>
    <p:sldId id="324" r:id="rId23"/>
    <p:sldId id="305" r:id="rId24"/>
    <p:sldId id="328" r:id="rId25"/>
    <p:sldId id="30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E9076-7177-4E40-BF35-F5E0D8A33D00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D9134-1BB0-4AD0-BF57-4B946B883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B273-FD14-4D47-A49C-735EC4513266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7531D-5720-494F-A527-1A58CCCD9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lsbf.org.uk/media/1426797/green-energy-1-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2089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«Детский сад комбинированного вида №96» городского округа Самара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996952"/>
            <a:ext cx="8064896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КОЛЛЕКТИВНЫЙ ОБРАЗОВАТЕЛЬНЫЙ ПРОЕКТ</a:t>
            </a:r>
          </a:p>
          <a:p>
            <a:pPr algn="ctr"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kern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 СТРОИМ ЭКОГОРОД»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301208"/>
            <a:ext cx="295232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r"/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Фокша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Инна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6106690"/>
          </a:xfrm>
        </p:spPr>
        <p:txBody>
          <a:bodyPr>
            <a:noAutofit/>
          </a:bodyPr>
          <a:lstStyle/>
          <a:p>
            <a:pPr algn="l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УСТАНОВЛЕНИЕ СПОСОБНОСТИ РАСТЕНИЯ К ПОИСКУ СВЕТА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Установить, как растение ищет свет.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Домашнее растение.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Поставьте растение у окна на три дня. Поверните растение на 180 градусов и оставьте еще на три дня.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Итоги.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Листья растения поворачиваются к свету. Повернув растение, вы меняете направление его листьев, но через три дня растение снова поворачивается к свету.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Растения содержат вещество под названием ауксин, которое способно удлинять клетки. Накопление ауксина происходит на темной стороне стебля. Излишки ауксина заставляют находящиеся на темной стороне клетки вырастать длиннее, из-за чего стебли растут по направлению к свету. Это движение к свету называется фототропизмом (фото — свет, тропизм — движение).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2015-2016 учебный год\конкурсы\зеленая планета 2016\Фокша И.И\фото экоград опыты\DSCN5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3851920" cy="288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КОММУНИКАТИВНАЯ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5648" y="3689648"/>
            <a:ext cx="3168352" cy="3168352"/>
          </a:xfrm>
          <a:prstGeom prst="rect">
            <a:avLst/>
          </a:prstGeom>
          <a:noFill/>
        </p:spPr>
      </p:pic>
      <p:pic>
        <p:nvPicPr>
          <p:cNvPr id="6146" name="Picture 2" descr="C:\Users\HP\Desktop\i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7147" y="1700808"/>
            <a:ext cx="5305147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ЗАУЧИВАЕМ СТИХИ, С ПОМОЩЬЮ ПИКТОГРАММ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4664"/>
            <a:ext cx="43204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на Земле огромный дом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крышей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Живут в нем солнце, дождь и гром,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 и морской прибой,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Живут в нем птицы и цветы,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Веселый звон ручья.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Живут в том доме светлом ты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все твои друзья.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Куда б дороги ни вели,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Всегда ты будешь в нем.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Природою родной Земли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Зовется этот дом.</a:t>
            </a:r>
            <a:endParaRPr lang="ru-RU" sz="24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</a:t>
            </a:r>
            <a:r>
              <a:rPr lang="ru-RU" sz="2400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Дайнеко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6" name="Picture 2" descr="C:\Users\Bumblebee\Desktop\фото сад\IMG_0695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/>
          <a:srcRect l="5075" t="6693" r="2225" b="9997"/>
          <a:stretch/>
        </p:blipFill>
        <p:spPr bwMode="auto">
          <a:xfrm>
            <a:off x="4499992" y="836712"/>
            <a:ext cx="435681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HP\Desktop\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26571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66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0466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7" name="Picture 2" descr="C:\Users\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933056"/>
            <a:ext cx="2592288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5928" y="557064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26064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ОТГАДЫВАЕМ ЗАГАДКИ, С ПОМОЩЬЮ ПИКТОГРАММ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24744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Глядятся в него молодые рябинки,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Цветные свои примеряя косынки, Глядятся в него молодые берёзки,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Свои перед ним поправляя причёски.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месяц, и звёзды –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всё в нём отражается…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это зеркало называется?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(Озеро, пруд, река)</a:t>
            </a:r>
          </a:p>
        </p:txBody>
      </p:sp>
      <p:pic>
        <p:nvPicPr>
          <p:cNvPr id="11" name="Рисунок 10" descr="IMG_1049.JPG"/>
          <p:cNvPicPr>
            <a:picLocks noChangeAspect="1"/>
          </p:cNvPicPr>
          <p:nvPr/>
        </p:nvPicPr>
        <p:blipFill>
          <a:blip r:embed="rId4" cstate="print"/>
          <a:srcRect l="14766" t="14379" r="30195" b="11933"/>
          <a:stretch>
            <a:fillRect/>
          </a:stretch>
        </p:blipFill>
        <p:spPr>
          <a:xfrm>
            <a:off x="5004048" y="1124744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5648" y="3689648"/>
            <a:ext cx="3168352" cy="3168352"/>
          </a:xfrm>
          <a:prstGeom prst="rect">
            <a:avLst/>
          </a:prstGeom>
          <a:noFill/>
        </p:spPr>
      </p:pic>
      <p:pic>
        <p:nvPicPr>
          <p:cNvPr id="5122" name="Picture 2" descr="C:\Users\HP\Desktop\je_TOHITz5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556792"/>
            <a:ext cx="4196184" cy="419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660" y="-39712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3529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«ПРОГУЛКИ ПО ГОРОДУ»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P\Desktop\2015-2016 учебный год\конкурсы\зеленая планета 2016\Фокша И.И\фото экоград опыты\DSCN5765.JPG"/>
          <p:cNvPicPr>
            <a:picLocks noChangeAspect="1" noChangeArrowheads="1"/>
          </p:cNvPicPr>
          <p:nvPr/>
        </p:nvPicPr>
        <p:blipFill>
          <a:blip r:embed="rId3" cstate="print"/>
          <a:srcRect r="11538"/>
          <a:stretch>
            <a:fillRect/>
          </a:stretch>
        </p:blipFill>
        <p:spPr bwMode="auto">
          <a:xfrm>
            <a:off x="1331640" y="980728"/>
            <a:ext cx="6624736" cy="561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pic>
        <p:nvPicPr>
          <p:cNvPr id="6" name="Picture 2" descr="C:\Users\Bumblebee\Desktop\фото сад\IMG_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641774" cy="570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835292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ИГРА «ЗАЩИЩАЙ ГОРОД»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5648" y="3689648"/>
            <a:ext cx="3168352" cy="3168352"/>
          </a:xfrm>
          <a:prstGeom prst="rect">
            <a:avLst/>
          </a:prstGeom>
          <a:noFill/>
        </p:spPr>
      </p:pic>
      <p:pic>
        <p:nvPicPr>
          <p:cNvPr id="4098" name="Picture 2" descr="C:\Users\HP\Desktop\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449605"/>
            <a:ext cx="5256583" cy="516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9712"/>
            <a:ext cx="9167660" cy="68977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11760" y="476672"/>
            <a:ext cx="460851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ГОРОД НУЖЕН ЛЮДЯМ?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Bumblebee\Desktop\фото сад\IMG_06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431" b="3919"/>
          <a:stretch>
            <a:fillRect/>
          </a:stretch>
        </p:blipFill>
        <p:spPr bwMode="auto">
          <a:xfrm>
            <a:off x="251520" y="908720"/>
            <a:ext cx="280950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Bumblebee\Desktop\фото сад\IMG_0681.JPG"/>
          <p:cNvPicPr>
            <a:picLocks noChangeAspect="1" noChangeArrowheads="1"/>
          </p:cNvPicPr>
          <p:nvPr/>
        </p:nvPicPr>
        <p:blipFill>
          <a:blip r:embed="rId4" cstate="print"/>
          <a:srcRect l="7156" t="5748" b="4199"/>
          <a:stretch>
            <a:fillRect/>
          </a:stretch>
        </p:blipFill>
        <p:spPr bwMode="auto">
          <a:xfrm>
            <a:off x="3131840" y="1628800"/>
            <a:ext cx="2655368" cy="192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Users\Bumblebee\Desktop\фото сад\IMG_0683.JPG"/>
          <p:cNvPicPr>
            <a:picLocks noChangeAspect="1" noChangeArrowheads="1"/>
          </p:cNvPicPr>
          <p:nvPr/>
        </p:nvPicPr>
        <p:blipFill>
          <a:blip r:embed="rId5" cstate="print"/>
          <a:srcRect r="3784" b="11438"/>
          <a:stretch>
            <a:fillRect/>
          </a:stretch>
        </p:blipFill>
        <p:spPr bwMode="auto">
          <a:xfrm>
            <a:off x="5796136" y="908720"/>
            <a:ext cx="27232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C:\Users\Bumblebee\Desktop\фото сад\IMG_0682.JPG"/>
          <p:cNvPicPr>
            <a:picLocks noChangeAspect="1" noChangeArrowheads="1"/>
          </p:cNvPicPr>
          <p:nvPr/>
        </p:nvPicPr>
        <p:blipFill>
          <a:blip r:embed="rId6" cstate="print"/>
          <a:srcRect l="5309" t="7749" r="4981" b="7014"/>
          <a:stretch>
            <a:fillRect/>
          </a:stretch>
        </p:blipFill>
        <p:spPr bwMode="auto">
          <a:xfrm>
            <a:off x="0" y="2924944"/>
            <a:ext cx="253664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C:\Users\Bumblebee\Desktop\фото сад\IMG_0685.JPG"/>
          <p:cNvPicPr>
            <a:picLocks noChangeAspect="1" noChangeArrowheads="1"/>
          </p:cNvPicPr>
          <p:nvPr/>
        </p:nvPicPr>
        <p:blipFill>
          <a:blip r:embed="rId7" cstate="print"/>
          <a:srcRect l="4886" t="5835" r="2287" b="5860"/>
          <a:stretch>
            <a:fillRect/>
          </a:stretch>
        </p:blipFill>
        <p:spPr bwMode="auto">
          <a:xfrm>
            <a:off x="3059832" y="3717032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Bumblebee\Desktop\фото сад\IMG_0686.JPG"/>
          <p:cNvPicPr>
            <a:picLocks noChangeAspect="1" noChangeArrowheads="1"/>
          </p:cNvPicPr>
          <p:nvPr/>
        </p:nvPicPr>
        <p:blipFill>
          <a:blip r:embed="rId8" cstate="print"/>
          <a:srcRect l="4666" r="6677" b="9743"/>
          <a:stretch>
            <a:fillRect/>
          </a:stretch>
        </p:blipFill>
        <p:spPr bwMode="auto">
          <a:xfrm>
            <a:off x="6012160" y="2852936"/>
            <a:ext cx="2592288" cy="1971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C:\Users\Bumblebee\Desktop\фото сад\IMG_0684.JPG"/>
          <p:cNvPicPr>
            <a:picLocks noChangeAspect="1" noChangeArrowheads="1"/>
          </p:cNvPicPr>
          <p:nvPr/>
        </p:nvPicPr>
        <p:blipFill>
          <a:blip r:embed="rId9" cstate="print"/>
          <a:srcRect l="7451" t="9339" b="4201"/>
          <a:stretch>
            <a:fillRect/>
          </a:stretch>
        </p:blipFill>
        <p:spPr bwMode="auto">
          <a:xfrm>
            <a:off x="395536" y="4725144"/>
            <a:ext cx="268312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Bumblebee\Desktop\фото сад\IMG_0691.JPG"/>
          <p:cNvPicPr>
            <a:picLocks noChangeAspect="1" noChangeArrowheads="1"/>
          </p:cNvPicPr>
          <p:nvPr/>
        </p:nvPicPr>
        <p:blipFill>
          <a:blip r:embed="rId10" cstate="print"/>
          <a:srcRect l="7598" t="6782" b="5051"/>
          <a:stretch>
            <a:fillRect/>
          </a:stretch>
        </p:blipFill>
        <p:spPr bwMode="auto">
          <a:xfrm>
            <a:off x="5940152" y="4725144"/>
            <a:ext cx="26269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7992888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ТРАНСПОРТ ЭКОГРАДА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Bumblebee\Desktop\фото сад\IMG_0692.JPG"/>
          <p:cNvPicPr>
            <a:picLocks noChangeAspect="1" noChangeArrowheads="1"/>
          </p:cNvPicPr>
          <p:nvPr/>
        </p:nvPicPr>
        <p:blipFill>
          <a:blip r:embed="rId3" cstate="print"/>
          <a:srcRect l="2005" t="5369" r="1756" b="6048"/>
          <a:stretch>
            <a:fillRect/>
          </a:stretch>
        </p:blipFill>
        <p:spPr bwMode="auto">
          <a:xfrm>
            <a:off x="-32331" y="620688"/>
            <a:ext cx="3147582" cy="2163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Bumblebee\Desktop\фото сад\IMG_069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809" t="6610" r="3185" b="7841"/>
          <a:stretch>
            <a:fillRect/>
          </a:stretch>
        </p:blipFill>
        <p:spPr bwMode="auto">
          <a:xfrm rot="5400000">
            <a:off x="2971118" y="1333914"/>
            <a:ext cx="3404006" cy="2390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Bumblebee\Desktop\фото сад\IMG_0693.JPG"/>
          <p:cNvPicPr>
            <a:picLocks noChangeAspect="1" noChangeArrowheads="1"/>
          </p:cNvPicPr>
          <p:nvPr/>
        </p:nvPicPr>
        <p:blipFill>
          <a:blip r:embed="rId5" cstate="print"/>
          <a:srcRect l="3780" t="5061" b="5536"/>
          <a:stretch>
            <a:fillRect/>
          </a:stretch>
        </p:blipFill>
        <p:spPr bwMode="auto">
          <a:xfrm>
            <a:off x="5927501" y="620688"/>
            <a:ext cx="321649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1\Desktop\Документы наши\фото\IMG_10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"/>
          <a:stretch/>
        </p:blipFill>
        <p:spPr bwMode="auto">
          <a:xfrm>
            <a:off x="683568" y="2708920"/>
            <a:ext cx="2688692" cy="1865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\Desktop\Документы наши\фото\IMG_10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1"/>
          <a:stretch/>
        </p:blipFill>
        <p:spPr bwMode="auto">
          <a:xfrm>
            <a:off x="110353" y="4581128"/>
            <a:ext cx="2984455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1\Desktop\Документы наши\фото\IMG_103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50" y="4366626"/>
            <a:ext cx="3143168" cy="2347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Bumblebee\Desktop\фото сад\IMG_0694.JPG"/>
          <p:cNvPicPr>
            <a:picLocks noChangeAspect="1" noChangeArrowheads="1"/>
          </p:cNvPicPr>
          <p:nvPr/>
        </p:nvPicPr>
        <p:blipFill>
          <a:blip r:embed="rId9" cstate="print"/>
          <a:srcRect l="6074" t="12198" b="2417"/>
          <a:stretch>
            <a:fillRect/>
          </a:stretch>
        </p:blipFill>
        <p:spPr bwMode="auto">
          <a:xfrm>
            <a:off x="5908328" y="3284984"/>
            <a:ext cx="3235672" cy="2197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9712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208912" cy="5760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осваивать с детьми элементарные нормы поведения по отношению к природе.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мотивы участия детей в   предстоящей деятельности по реализации проекта.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Конкретизировать   знания   детей   о       факторах   окружающей среды, необходимых для жизни в  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природе и   в городской среде.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воображение, творчество,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коммуникативные навыки в ходе реализации </a:t>
            </a:r>
          </a:p>
          <a:p>
            <a:pPr lvl="0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  умение   прогнозировать  </a:t>
            </a:r>
          </a:p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последствия   своих действий, желание жить в экологически чистом городе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Picture 2" descr="C:\Users\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5648" y="314096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9712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3448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СУВЕНИРЫ ИЗ БРОСОВОГО МАТЕРИАЛА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«ВАЗОЧКИ»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img.searchmasterclass.net/uploads/posts/2013-06-15/image_406981.jpg"/>
          <p:cNvPicPr>
            <a:picLocks noGrp="1"/>
          </p:cNvPicPr>
          <p:nvPr>
            <p:ph idx="1"/>
          </p:nvPr>
        </p:nvPicPr>
        <p:blipFill>
          <a:blip r:embed="rId3" cstate="print"/>
          <a:srcRect t="9816" r="12449" b="9202"/>
          <a:stretch>
            <a:fillRect/>
          </a:stretch>
        </p:blipFill>
        <p:spPr bwMode="auto">
          <a:xfrm>
            <a:off x="395536" y="1268760"/>
            <a:ext cx="3726184" cy="244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4.searchmasterclass.net/uploads/posts/2013-07-08/3733.jpg"/>
          <p:cNvPicPr/>
          <p:nvPr/>
        </p:nvPicPr>
        <p:blipFill>
          <a:blip r:embed="rId4" cstate="print"/>
          <a:srcRect t="5179" b="9806"/>
          <a:stretch>
            <a:fillRect/>
          </a:stretch>
        </p:blipFill>
        <p:spPr bwMode="auto">
          <a:xfrm>
            <a:off x="4572000" y="1556792"/>
            <a:ext cx="3888432" cy="238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maam.ru/upload/blogs/detsad-320564-144215416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77072"/>
            <a:ext cx="4041680" cy="228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umeika-org-ua.1gb.ua/uploads/posts/2012-11/1352703933_img_4492.jpg"/>
          <p:cNvPicPr/>
          <p:nvPr/>
        </p:nvPicPr>
        <p:blipFill>
          <a:blip r:embed="rId6" cstate="print"/>
          <a:srcRect l="7077" r="12000" b="8094"/>
          <a:stretch>
            <a:fillRect/>
          </a:stretch>
        </p:blipFill>
        <p:spPr bwMode="auto">
          <a:xfrm>
            <a:off x="5436096" y="4221088"/>
            <a:ext cx="273630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04664"/>
            <a:ext cx="73448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СУВЕНИРЫ ИЗ БРОСОВОГО МАТЕРИАЛА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ЭКЕБАНЫ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podelki-na5.ucoz.ru/_ph/2/3694080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312368" cy="22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-fotki.yandex.ru/get/6423/47452340.2/0_afc51_d47c4ba9_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96752"/>
            <a:ext cx="3386832" cy="242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1\Desktop\Документы наши\фото\IMG_093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7"/>
          <a:stretch/>
        </p:blipFill>
        <p:spPr bwMode="auto">
          <a:xfrm rot="5400000">
            <a:off x="325800" y="3691918"/>
            <a:ext cx="3307826" cy="3024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1\Desktop\Документы наши\фото\IMG_07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r="11971" b="12751"/>
          <a:stretch/>
        </p:blipFill>
        <p:spPr bwMode="auto">
          <a:xfrm>
            <a:off x="3275856" y="2852936"/>
            <a:ext cx="3074325" cy="2584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75.img.avito.st/640x480/84531975.jpg"/>
          <p:cNvPicPr/>
          <p:nvPr/>
        </p:nvPicPr>
        <p:blipFill>
          <a:blip r:embed="rId7" cstate="print"/>
          <a:srcRect t="10390" r="5110" b="11688"/>
          <a:stretch>
            <a:fillRect/>
          </a:stretch>
        </p:blipFill>
        <p:spPr bwMode="auto">
          <a:xfrm>
            <a:off x="5868144" y="4725144"/>
            <a:ext cx="2954784" cy="187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34481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СУВЕНИРЫ (МАКЕТЫ)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\Desktop\Документы наши\фото\IMG_09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2"/>
          <a:stretch/>
        </p:blipFill>
        <p:spPr bwMode="auto">
          <a:xfrm rot="5400000">
            <a:off x="10197" y="1342206"/>
            <a:ext cx="2909431" cy="2663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1\Desktop\Документы наши\фото\SAM_04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"/>
          <a:stretch/>
        </p:blipFill>
        <p:spPr bwMode="auto">
          <a:xfrm>
            <a:off x="2915816" y="1196752"/>
            <a:ext cx="3918234" cy="2915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1\Desktop\Документы наши\фото\IMG_09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9353" y="1443127"/>
            <a:ext cx="308503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esktop\Документы наши\фото\IMG_09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6"/>
          <a:stretch/>
        </p:blipFill>
        <p:spPr bwMode="auto">
          <a:xfrm>
            <a:off x="323528" y="4221088"/>
            <a:ext cx="3026429" cy="2193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\Desktop\Документы наши\фото\IMG_094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19492"/>
          <a:stretch/>
        </p:blipFill>
        <p:spPr bwMode="auto">
          <a:xfrm rot="5400000">
            <a:off x="3628902" y="4012058"/>
            <a:ext cx="2708920" cy="2982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\Desktop\Документы наши\фото\IMG_094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3" b="13387"/>
          <a:stretch/>
        </p:blipFill>
        <p:spPr bwMode="auto">
          <a:xfrm rot="5400000">
            <a:off x="6361829" y="4807524"/>
            <a:ext cx="2708919" cy="1392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9712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4888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ЭКОГРАДА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Bumblebee\Desktop\фото сад\IMG_0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923928" cy="293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1\Desktop\Документы наши\фото\IMG_067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2132856"/>
            <a:ext cx="5829335" cy="4725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Desktop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942184"/>
            <a:ext cx="2915816" cy="2915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9712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74888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3942184"/>
            <a:ext cx="2915816" cy="291581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404664"/>
            <a:ext cx="7859216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процессе решения задач образовательной деятельности мы смогли: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вызвать у детей  и родителей желание создать экологически чистый город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Экоград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представления детей об условиях, необходимых для жизни людей;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воспитать способность любить, ценить свой город  в котором живёшь, сохранить его для себя и других людей.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54868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интересно, путешествовать по страницам книжных и электронных энциклопедий, проводить интересные и весёлые опыты. изучать мир, окружающую нас природу.</a:t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Пусть изучение окружающей среды будет только первой ступенькой на пути больших открытий.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http://127.lipetskddo.ru/files/images/gruppy/6/567.jpg"/>
          <p:cNvPicPr>
            <a:picLocks noChangeAspect="1" noChangeArrowheads="1"/>
          </p:cNvPicPr>
          <p:nvPr/>
        </p:nvPicPr>
        <p:blipFill>
          <a:blip r:embed="rId3" cstate="print"/>
          <a:srcRect l="3150" t="6300" r="3926" b="7601"/>
          <a:stretch>
            <a:fillRect/>
          </a:stretch>
        </p:blipFill>
        <p:spPr bwMode="auto">
          <a:xfrm>
            <a:off x="2771800" y="3573016"/>
            <a:ext cx="431268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23660" y="-39712"/>
            <a:ext cx="9167660" cy="68977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6192688" cy="6453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Обращение к родителям.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обучающие ситуации: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Рассказы, стихи, пиктограммы.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Речевое и художественное творчество детей.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Художественно-продуктивная деятельность.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игры.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Исследуем вместе с детьми.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HP\Desktop\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2529408"/>
            <a:ext cx="3779912" cy="3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560" y="0"/>
            <a:ext cx="9129440" cy="6868956"/>
          </a:xfrm>
          <a:prstGeom prst="rect">
            <a:avLst/>
          </a:prstGeom>
          <a:noFill/>
        </p:spPr>
      </p:pic>
      <p:pic>
        <p:nvPicPr>
          <p:cNvPr id="1029" name="Picture 5" descr="C:\Users\HP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97589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HP\Desktop\Green_certific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413995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HP\Desktop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923285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339752" y="2852936"/>
            <a:ext cx="5184576" cy="2592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ПРОЕКТА</a:t>
            </a:r>
            <a:endParaRPr lang="ru-RU" sz="5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5" name="Picture 11" descr="C:\Users\HP\Desktop\69069857463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7564" y="0"/>
            <a:ext cx="4186436" cy="3139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560" y="1"/>
            <a:ext cx="9129440" cy="68689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6141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Однажды после беседы с детьми и просмотра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фильма по экологии для дошколят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нас с ребятами возник ряд вопросов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 в какой окружающей среде живём все мы?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Нужно ли её охранять и от 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Как сделать так, чтобы люди жили бы в  согласии с природой и всем было бы хорошо?</a:t>
            </a:r>
          </a:p>
          <a:p>
            <a:pPr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1\Desktop\Документы наши\фото\IMG_0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819634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 descr="C:\Users\1\Desktop\Документы наши\фото\SAM_05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b="6452"/>
          <a:stretch/>
        </p:blipFill>
        <p:spPr bwMode="auto">
          <a:xfrm>
            <a:off x="4283968" y="3880911"/>
            <a:ext cx="2640236" cy="29770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5" descr="http://pedportal.net/attachments/000/531/626/531626.jpg?142770984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852936"/>
            <a:ext cx="197971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9712"/>
            <a:ext cx="9167660" cy="6897712"/>
          </a:xfrm>
          <a:prstGeom prst="rect">
            <a:avLst/>
          </a:prstGeom>
          <a:noFill/>
        </p:spPr>
      </p:pic>
      <p:pic>
        <p:nvPicPr>
          <p:cNvPr id="2052" name="Picture 4" descr="C:\Users\HP\Desktop\head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52965" b="8535"/>
          <a:stretch>
            <a:fillRect/>
          </a:stretch>
        </p:blipFill>
        <p:spPr bwMode="auto">
          <a:xfrm>
            <a:off x="0" y="0"/>
            <a:ext cx="4067944" cy="2996952"/>
          </a:xfrm>
          <a:prstGeom prst="rect">
            <a:avLst/>
          </a:prstGeom>
          <a:noFill/>
        </p:spPr>
      </p:pic>
      <p:pic>
        <p:nvPicPr>
          <p:cNvPr id="10" name="Picture 2" descr="C:\Users\HP\Desktop\i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95198"/>
            <a:ext cx="9144000" cy="625083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31640" y="1412776"/>
            <a:ext cx="5976664" cy="5445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мамы и папы!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группе начинает работать проект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«Строим 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Экоград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	Мы с  ребятами узнали о том, что такое окружающая среда, почему ее надо охранять и от кого; какая опасность грозит всем людям;   в какой окружающей среде живем мы с вами.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 Мы пришли к выводу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наша общая окружающая среда — это город, в котором мы живем.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Предлагаем вам проявить творчество и фантазию и подумать вместе с детьми, какой город нужен людям, какие растения и животные там могут жить, какие в нем будут улицы и дома, как сделать  его экологически чистым и удобным для жизни.</a:t>
            </a:r>
          </a:p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Просим вас стать активными участниками этого проекта, быть рядом с вашими детьми в строительстве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Экограда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/>
              <a:t> </a:t>
            </a:r>
            <a:endParaRPr lang="ru-RU" i="1" dirty="0" smtClean="0"/>
          </a:p>
        </p:txBody>
      </p:sp>
      <p:pic>
        <p:nvPicPr>
          <p:cNvPr id="12" name="Picture 2" descr="C:\Users\HP\Desktop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437112"/>
            <a:ext cx="2420888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pic>
        <p:nvPicPr>
          <p:cNvPr id="3" name="Picture 2" descr="C:\Users\HP\Desktop\stock-illustration-5847359-child-in-science-class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340768"/>
            <a:ext cx="4324585" cy="51673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ПОЗНАВАТЕЛЬНО - ИССЛЕДОВАТЕЛЬСКАЯ ДЕЯТЕЛЬНОСТЬ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HP\Desktop\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5648" y="368964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45861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ГДЕ ВОЗДУХ ЧИЩЕ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Цель эксперимента.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Выяснить, где воздух чище: в парковой зоне или около дороги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Ход эксперимента.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помощью веревки на каждом листе кар­тона сделайте петлю. Листы намажьте слоем вазелина. Один лист повесьте на дереве в саду, а другой — возле автомобильной до­роги, где проходит много транспорта;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Через сутки снимите листы и внимательно их осмотрите через лупу. Пусть дети убедятся, что лист картона, висевший у дороги, более грязный, чем лист, висевший в саду.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Воздух, попадающий к нам в легкие, гораздо чище там, где много деревьев. Именно поэтому их должно быть много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Экограде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Bumblebee\Desktop\фото сад\IMG_0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476672"/>
            <a:ext cx="404911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Bumblebee\Desktop\фото сад\IMG_0718.JPG"/>
          <p:cNvPicPr>
            <a:picLocks noChangeAspect="1" noChangeArrowheads="1"/>
          </p:cNvPicPr>
          <p:nvPr/>
        </p:nvPicPr>
        <p:blipFill>
          <a:blip r:embed="rId4" cstate="print"/>
          <a:srcRect t="14752" r="7697" b="23289"/>
          <a:stretch>
            <a:fillRect/>
          </a:stretch>
        </p:blipFill>
        <p:spPr bwMode="auto">
          <a:xfrm>
            <a:off x="5122605" y="4077072"/>
            <a:ext cx="402139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Desktop\blue-clouds-blue-sky-blue-hills_250560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67660" cy="689771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34880" cy="6106690"/>
          </a:xfrm>
        </p:spPr>
        <p:txBody>
          <a:bodyPr>
            <a:noAutofit/>
          </a:bodyPr>
          <a:lstStyle/>
          <a:p>
            <a:pPr algn="l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ВЛИЯНИЕ ТЕМПЕРАТУРЫ НА РОСТ БАКТЕРИЙ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Продемонстрировать эффект, который оказывает температура 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бактерий.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Материалы. Молоко, мерная чашка (250 мл), две банки по 0,5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л, холодильник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Налейте в каждую банку по чашке молока. Закройте банки. Поставьте одну банку в холодильник, а вторую — в теплое место. В течение недели ежедневно проверяйте обе банки.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Выводы.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Теплое молоко кисло пахнет и содержит плотные белые комки. Холодное молоко выглядит по-прежнему и пахнет вполне съедобно.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Потому что тепло способствует развитию бактерий, которые портят пищу. Холод замедляет рост бактерий, но рано или поздно находящееся в холодильнике молоко испортится. Когда холодно, бактерии все равно растут, хотя и медленнее.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2015-2016 учебный год\конкурсы\зеленая планета 2016\Фокша И.И\фото экоград опыты\DSCN57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5519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HP\Desktop\2015-2016 учебный год\конкурсы\зеленая планета 2016\Фокша И.И\фото экоград опыты\DSCN57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620688"/>
            <a:ext cx="3600400" cy="270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398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ПОЗНАВАТЕЛЬНО - ИССЛЕДОВАТЕЛЬСКАЯ ДЕЯТЕЛЬНОСТЬ</vt:lpstr>
      <vt:lpstr>ГДЕ ВОЗДУХ ЧИЩЕ   Цель эксперимента. Выяснить, где воздух чище: в парковой зоне или около дороги Ход эксперимента. С помощью веревки на каждом листе кар­тона сделайте петлю. Листы намажьте слоем вазелина. Один лист повесьте на дереве в саду, а другой — возле автомобильной до­роги, где проходит много транспорта; Через сутки снимите листы и внимательно их осмотрите через лупу. Пусть дети убедятся, что лист картона, висевший у дороги, более грязный, чем лист, висевший в саду. Вывод: Воздух, попадающий к нам в легкие, гораздо чище там, где много деревьев. Именно поэтому их должно быть много в Экограде. </vt:lpstr>
      <vt:lpstr> ВЛИЯНИЕ ТЕМПЕРАТУРЫ НА РОСТ БАКТЕРИЙ Цель. Продемонстрировать эффект, который оказывает температура на рост бактерий. Материалы. Молоко, мерная чашка (250 мл), две банки по 0,5 л, холодильник Процесс. Налейте в каждую банку по чашке молока. Закройте банки. Поставьте одну банку в холодильник, а вторую — в теплое место. В течение недели ежедневно проверяйте обе банки. Выводы. Теплое молоко кисло пахнет и содержит плотные белые комки. Холодное молоко выглядит по-прежнему и пахнет вполне съедобно. Потому что тепло способствует развитию бактерий, которые портят пищу. Холод замедляет рост бактерий, но рано или поздно находящееся в холодильнике молоко испортится. Когда холодно, бактерии все равно растут, хотя и медленнее.</vt:lpstr>
      <vt:lpstr> УСТАНОВЛЕНИЕ СПОСОБНОСТИ РАСТЕНИЯ К ПОИСКУ СВЕТА Цель. Установить, как растение ищет свет. Материалы. Домашнее растение. Процесс. Поставьте растение у окна на три дня. Поверните растение на 180 градусов и оставьте еще на три дня. Итоги. Листья растения поворачиваются к свету. Повернув растение, вы меняете направление его листьев, но через три дня растение снова поворачивается к свету. Выводы: Растения содержат вещество под названием ауксин, которое способно удлинять клетки. Накопление ауксина происходит на темной стороне стебля. Излишки ауксина заставляют находящиеся на темной стороне клетки вырастать длиннее, из-за чего стебли растут по направлению к свету. Это движение к свету называется фототропизмом (фото — свет, тропизм — движение).</vt:lpstr>
      <vt:lpstr>КОММУНИКАТИВНАЯ ДЕЯТЕЛЬНОСТЬ</vt:lpstr>
      <vt:lpstr>Презентация PowerPoint</vt:lpstr>
      <vt:lpstr>Презентация PowerPoint</vt:lpstr>
      <vt:lpstr>ИГРОВАЯ ДЕЯТЕЛЬНОСТЬ</vt:lpstr>
      <vt:lpstr>Презентация PowerPoint</vt:lpstr>
      <vt:lpstr>Презентация PowerPoint</vt:lpstr>
      <vt:lpstr>ПРОДУКТИВНАЯ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комбинированного вида №96» городского округа Самара </dc:title>
  <dc:creator>Bumblebee</dc:creator>
  <cp:lastModifiedBy>Foksha</cp:lastModifiedBy>
  <cp:revision>112</cp:revision>
  <dcterms:created xsi:type="dcterms:W3CDTF">2015-11-16T07:38:38Z</dcterms:created>
  <dcterms:modified xsi:type="dcterms:W3CDTF">2016-05-17T15:01:41Z</dcterms:modified>
</cp:coreProperties>
</file>